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30"/>
  </p:handoutMasterIdLst>
  <p:sldIdLst>
    <p:sldId id="266" r:id="rId2"/>
    <p:sldId id="288" r:id="rId3"/>
    <p:sldId id="276" r:id="rId4"/>
    <p:sldId id="278" r:id="rId5"/>
    <p:sldId id="286" r:id="rId6"/>
    <p:sldId id="267" r:id="rId7"/>
    <p:sldId id="285" r:id="rId8"/>
    <p:sldId id="268" r:id="rId9"/>
    <p:sldId id="272" r:id="rId10"/>
    <p:sldId id="273" r:id="rId11"/>
    <p:sldId id="280" r:id="rId12"/>
    <p:sldId id="269" r:id="rId13"/>
    <p:sldId id="270" r:id="rId14"/>
    <p:sldId id="263" r:id="rId15"/>
    <p:sldId id="281" r:id="rId16"/>
    <p:sldId id="257" r:id="rId17"/>
    <p:sldId id="258" r:id="rId18"/>
    <p:sldId id="259" r:id="rId19"/>
    <p:sldId id="260" r:id="rId20"/>
    <p:sldId id="282" r:id="rId21"/>
    <p:sldId id="289" r:id="rId22"/>
    <p:sldId id="261" r:id="rId23"/>
    <p:sldId id="262" r:id="rId24"/>
    <p:sldId id="283" r:id="rId25"/>
    <p:sldId id="291" r:id="rId26"/>
    <p:sldId id="284" r:id="rId27"/>
    <p:sldId id="271" r:id="rId28"/>
    <p:sldId id="287" r:id="rId2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63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1E6D5-3910-480E-B5F8-28C1F2E70C6A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2E8AF-52EB-40C7-9980-B9DB9BFCF3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7319ED-AFF5-4FED-85AD-DA037E18D29C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8CAD759-77AC-48CD-B608-9A50090CA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unlapcusd.rubiconatlas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Curriculum Council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Common 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en-US" dirty="0" smtClean="0"/>
              <a:t>	</a:t>
            </a:r>
            <a:r>
              <a:rPr lang="en-US" sz="3600" dirty="0" smtClean="0"/>
              <a:t> </a:t>
            </a:r>
            <a:r>
              <a:rPr lang="en-US" sz="3600" dirty="0" smtClean="0">
                <a:latin typeface="+mj-lt"/>
              </a:rPr>
              <a:t>An assessment created </a:t>
            </a:r>
            <a:r>
              <a:rPr lang="en-US" sz="3600" b="1" dirty="0" smtClean="0">
                <a:latin typeface="+mj-lt"/>
              </a:rPr>
              <a:t>collaboratively</a:t>
            </a:r>
            <a:r>
              <a:rPr lang="en-US" sz="3600" dirty="0" smtClean="0">
                <a:latin typeface="+mj-lt"/>
              </a:rPr>
              <a:t> by a </a:t>
            </a:r>
            <a:r>
              <a:rPr lang="en-US" sz="3600" b="1" dirty="0" smtClean="0">
                <a:latin typeface="+mj-lt"/>
              </a:rPr>
              <a:t>team of teachers </a:t>
            </a:r>
            <a:r>
              <a:rPr lang="en-US" sz="3600" dirty="0" smtClean="0">
                <a:latin typeface="+mj-lt"/>
              </a:rPr>
              <a:t>responsible for the </a:t>
            </a:r>
            <a:r>
              <a:rPr lang="en-US" sz="3600" b="1" dirty="0" smtClean="0">
                <a:latin typeface="+mj-lt"/>
              </a:rPr>
              <a:t>same grade level or course</a:t>
            </a:r>
            <a:r>
              <a:rPr lang="en-US" sz="3600" dirty="0" smtClean="0">
                <a:latin typeface="+mj-lt"/>
              </a:rPr>
              <a:t> and administered to </a:t>
            </a:r>
            <a:r>
              <a:rPr lang="en-US" sz="3600" b="1" dirty="0" smtClean="0">
                <a:latin typeface="+mj-lt"/>
              </a:rPr>
              <a:t>all students </a:t>
            </a:r>
            <a:r>
              <a:rPr lang="en-US" sz="3600" dirty="0" smtClean="0">
                <a:latin typeface="+mj-lt"/>
              </a:rPr>
              <a:t>in that grade level or course.</a:t>
            </a:r>
            <a:endParaRPr lang="en-US" sz="3600" i="1" dirty="0" smtClean="0">
              <a:latin typeface="+mj-lt"/>
            </a:endParaRP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Common Assessments?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>
                <a:latin typeface="+mj-lt"/>
              </a:rPr>
              <a:t>“One of the most powerful, high-leverage strategies for improving student learning available to schools is the creation of frequent, high quality, common assessments by teachers who are working collaboratively to help a group of students acquire agreed upon knowledge and skills.” </a:t>
            </a:r>
          </a:p>
          <a:p>
            <a:r>
              <a:rPr lang="en-US" sz="1600" dirty="0" smtClean="0">
                <a:latin typeface="+mj-lt"/>
              </a:rPr>
              <a:t>(</a:t>
            </a:r>
            <a:r>
              <a:rPr lang="en-US" sz="1600" i="1" dirty="0" smtClean="0">
                <a:latin typeface="+mj-lt"/>
              </a:rPr>
              <a:t>Learning by Doing</a:t>
            </a:r>
            <a:r>
              <a:rPr lang="en-US" sz="1600" dirty="0" smtClean="0">
                <a:latin typeface="+mj-lt"/>
              </a:rPr>
              <a:t>, </a:t>
            </a:r>
            <a:r>
              <a:rPr lang="en-US" sz="1600" dirty="0" err="1" smtClean="0">
                <a:latin typeface="+mj-lt"/>
              </a:rPr>
              <a:t>DuFour</a:t>
            </a:r>
            <a:r>
              <a:rPr lang="en-US" sz="1600" dirty="0" smtClean="0">
                <a:latin typeface="+mj-lt"/>
              </a:rPr>
              <a:t>, </a:t>
            </a:r>
            <a:r>
              <a:rPr lang="en-US" sz="1600" dirty="0" err="1" smtClean="0">
                <a:latin typeface="+mj-lt"/>
              </a:rPr>
              <a:t>DuFour</a:t>
            </a:r>
            <a:r>
              <a:rPr lang="en-US" sz="1600" dirty="0" smtClean="0">
                <a:latin typeface="+mj-lt"/>
              </a:rPr>
              <a:t>, </a:t>
            </a:r>
            <a:r>
              <a:rPr lang="en-US" sz="1600" dirty="0" err="1" smtClean="0">
                <a:latin typeface="+mj-lt"/>
              </a:rPr>
              <a:t>Eaker</a:t>
            </a:r>
            <a:r>
              <a:rPr lang="en-US" sz="1600" dirty="0" smtClean="0">
                <a:latin typeface="+mj-lt"/>
              </a:rPr>
              <a:t>, &amp; Many, 2006, p.76)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					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6667" r="3125" b="16667"/>
          <a:stretch>
            <a:fillRect/>
          </a:stretch>
        </p:blipFill>
        <p:spPr bwMode="auto">
          <a:xfrm>
            <a:off x="0" y="762000"/>
            <a:ext cx="9448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781" t="16667" r="7813" b="40625"/>
          <a:stretch>
            <a:fillRect/>
          </a:stretch>
        </p:blipFill>
        <p:spPr bwMode="auto">
          <a:xfrm>
            <a:off x="0" y="457200"/>
            <a:ext cx="8915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534400" cy="1524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The Process: A Standards-based comprehensive instruction &amp; assessment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9831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Identify Power standards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Unwrapping standards</a:t>
            </a:r>
          </a:p>
          <a:p>
            <a:pPr marL="777240" lvl="1" indent="-457200">
              <a:buNone/>
            </a:pPr>
            <a:r>
              <a:rPr lang="en-US" sz="3200" dirty="0" smtClean="0"/>
              <a:t>		Essential Questions/Content/Skills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Developing Formative &amp; Summative Assessments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i="1" dirty="0" smtClean="0"/>
              <a:t>Instructional unit design, including classroom performance assessments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Collaborative scoring of student 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i="1" dirty="0" smtClean="0"/>
              <a:t>Data-driven instructional decision making, implications for intervention and acceleration</a:t>
            </a:r>
          </a:p>
          <a:p>
            <a:pPr marL="777240" lvl="1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Why should we identify Power Standards?</a:t>
            </a:r>
            <a:endParaRPr lang="en-US" sz="4000" b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STEP 1: What are Power Standards?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Standard:</a:t>
            </a:r>
            <a:r>
              <a:rPr lang="en-US" dirty="0" smtClean="0"/>
              <a:t> statement of what students need to know and be able to do</a:t>
            </a:r>
          </a:p>
          <a:p>
            <a:r>
              <a:rPr lang="en-US" sz="3200" dirty="0" smtClean="0"/>
              <a:t>Indicator: </a:t>
            </a:r>
            <a:r>
              <a:rPr lang="en-US" dirty="0" smtClean="0"/>
              <a:t>the grade-specific learning expectations for students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Power Standard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Term coined by Dr. Douglas Reeves</a:t>
            </a:r>
          </a:p>
          <a:p>
            <a:endParaRPr lang="en-US" sz="2800" dirty="0"/>
          </a:p>
          <a:p>
            <a:r>
              <a:rPr lang="en-US" sz="2800" dirty="0" smtClean="0"/>
              <a:t>Refers to standards &amp; indicators that are critical for student success</a:t>
            </a:r>
          </a:p>
          <a:p>
            <a:endParaRPr lang="en-US" sz="2800" dirty="0"/>
          </a:p>
          <a:p>
            <a:r>
              <a:rPr lang="en-US" sz="2800" dirty="0" smtClean="0"/>
              <a:t>“A very limited set of learning objectives organized for each grade level &amp; each subject”</a:t>
            </a:r>
          </a:p>
          <a:p>
            <a:endParaRPr lang="en-US" sz="2800" dirty="0" smtClean="0"/>
          </a:p>
          <a:p>
            <a:r>
              <a:rPr lang="en-US" sz="2800" dirty="0" smtClean="0"/>
              <a:t>Approximately 1/3 of Standards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Standards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71600"/>
            <a:ext cx="3749040" cy="45720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/>
              <a:t>Essential</a:t>
            </a:r>
          </a:p>
          <a:p>
            <a:endParaRPr lang="en-US" sz="3200" dirty="0"/>
          </a:p>
          <a:p>
            <a:r>
              <a:rPr lang="en-US" sz="3200" dirty="0" smtClean="0"/>
              <a:t>Allows for in depth instruction</a:t>
            </a:r>
          </a:p>
          <a:p>
            <a:endParaRPr lang="en-US" sz="3200" dirty="0" smtClean="0"/>
          </a:p>
          <a:p>
            <a:r>
              <a:rPr lang="en-US" sz="3200" dirty="0" smtClean="0"/>
              <a:t>Required for the next level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/>
              <a:t>Nice to Know</a:t>
            </a:r>
          </a:p>
          <a:p>
            <a:endParaRPr lang="en-US" sz="3200" dirty="0"/>
          </a:p>
          <a:p>
            <a:r>
              <a:rPr lang="en-US" sz="3200" dirty="0" smtClean="0"/>
              <a:t>Covering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3962400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Old Model: </a:t>
            </a:r>
            <a:br>
              <a:rPr lang="en-US" sz="2800" dirty="0" smtClean="0"/>
            </a:br>
            <a:r>
              <a:rPr lang="en-US" sz="2800" dirty="0" smtClean="0"/>
              <a:t>We have to do it All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4053840" cy="4648200"/>
          </a:xfrm>
          <a:ln>
            <a:solidFill>
              <a:schemeClr val="tx2"/>
            </a:solidFill>
          </a:ln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>
            <a:off x="762000" y="1828800"/>
            <a:ext cx="3429000" cy="4191000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District Curriculum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Frantic Coverage of Every Test Object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2514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State Standards</a:t>
            </a: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>
            <a:off x="5029200" y="1447800"/>
            <a:ext cx="3657600" cy="4495800"/>
          </a:xfrm>
          <a:prstGeom prst="triangl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State Standards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Potential Curriculum &amp; Test Objectives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Focused Curriculum &amp; Assessments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Power Standards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304800"/>
            <a:ext cx="3886200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New Model: 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From Coverage to Focus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the work accomplished</a:t>
            </a:r>
          </a:p>
          <a:p>
            <a:endParaRPr lang="en-US" dirty="0" smtClean="0"/>
          </a:p>
          <a:p>
            <a:r>
              <a:rPr lang="en-US" dirty="0" smtClean="0"/>
              <a:t>Communicate the role of CC for this school year</a:t>
            </a:r>
          </a:p>
          <a:p>
            <a:endParaRPr lang="en-US" dirty="0" smtClean="0"/>
          </a:p>
          <a:p>
            <a:r>
              <a:rPr lang="en-US" dirty="0" smtClean="0"/>
              <a:t>Introduce “Power Standards”</a:t>
            </a:r>
          </a:p>
          <a:p>
            <a:endParaRPr lang="en-US" dirty="0" smtClean="0"/>
          </a:p>
          <a:p>
            <a:r>
              <a:rPr lang="en-US" dirty="0" smtClean="0"/>
              <a:t>Establish Criteria</a:t>
            </a:r>
          </a:p>
          <a:p>
            <a:endParaRPr lang="en-US" dirty="0" smtClean="0"/>
          </a:p>
          <a:p>
            <a:r>
              <a:rPr lang="en-US" dirty="0" smtClean="0"/>
              <a:t>Practice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Criteria for identifying Power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What should be our criteria when choosing Power Standards?</a:t>
            </a:r>
          </a:p>
          <a:p>
            <a:endParaRPr lang="en-US" sz="3200" dirty="0" smtClean="0"/>
          </a:p>
          <a:p>
            <a:r>
              <a:rPr lang="en-US" sz="3200" dirty="0" smtClean="0"/>
              <a:t>3 to 4 screeners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Elementary Dunlap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 our way up with the Power Standards</a:t>
            </a:r>
          </a:p>
          <a:p>
            <a:r>
              <a:rPr lang="en-US" dirty="0" smtClean="0"/>
              <a:t>Entrance and Exit Skills</a:t>
            </a:r>
          </a:p>
          <a:p>
            <a:r>
              <a:rPr lang="en-US" dirty="0" smtClean="0"/>
              <a:t>Need for Life (21</a:t>
            </a:r>
            <a:r>
              <a:rPr lang="en-US" baseline="30000" dirty="0" smtClean="0"/>
              <a:t>st</a:t>
            </a:r>
            <a:r>
              <a:rPr lang="en-US" dirty="0" smtClean="0"/>
              <a:t> Century )</a:t>
            </a:r>
          </a:p>
          <a:p>
            <a:r>
              <a:rPr lang="en-US" dirty="0" smtClean="0"/>
              <a:t>Foundational Skills (needed for next level)</a:t>
            </a:r>
          </a:p>
          <a:p>
            <a:r>
              <a:rPr lang="en-US" dirty="0" smtClean="0"/>
              <a:t>Life Skills</a:t>
            </a:r>
          </a:p>
          <a:p>
            <a:pPr lvl="1"/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(vision criteria)</a:t>
            </a:r>
          </a:p>
          <a:p>
            <a:pPr lvl="1"/>
            <a:r>
              <a:rPr lang="en-US" dirty="0" smtClean="0"/>
              <a:t>Foundational skills/ Building Blocks</a:t>
            </a:r>
          </a:p>
          <a:p>
            <a:pPr lvl="1">
              <a:buNone/>
            </a:pPr>
            <a:r>
              <a:rPr lang="en-US" dirty="0" smtClean="0"/>
              <a:t>Cluster standards</a:t>
            </a:r>
          </a:p>
          <a:p>
            <a:pPr lvl="1">
              <a:buNone/>
            </a:pPr>
            <a:r>
              <a:rPr lang="en-US" dirty="0" smtClean="0"/>
              <a:t>Teacher/student friendly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Need to define criteria and how many make a power standard, for example all (3) criteria???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Criteria for identifying Power Standards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0010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Dr Doug Reeves suggests:</a:t>
            </a:r>
          </a:p>
          <a:p>
            <a:pPr lvl="1"/>
            <a:r>
              <a:rPr lang="en-US" sz="3200" b="1" dirty="0" smtClean="0"/>
              <a:t>Endurance:</a:t>
            </a:r>
            <a:r>
              <a:rPr lang="en-US" sz="3200" dirty="0" smtClean="0"/>
              <a:t> knowledge beyond a single test</a:t>
            </a:r>
          </a:p>
          <a:p>
            <a:pPr lvl="1">
              <a:buNone/>
            </a:pPr>
            <a:endParaRPr lang="en-US" sz="3200" dirty="0"/>
          </a:p>
          <a:p>
            <a:pPr lvl="1"/>
            <a:r>
              <a:rPr lang="en-US" sz="3200" b="1" dirty="0"/>
              <a:t>L</a:t>
            </a:r>
            <a:r>
              <a:rPr lang="en-US" sz="3200" b="1" dirty="0" smtClean="0"/>
              <a:t>everage:</a:t>
            </a:r>
            <a:r>
              <a:rPr lang="en-US" sz="3200" dirty="0" smtClean="0"/>
              <a:t> valuable across disciplines</a:t>
            </a:r>
          </a:p>
          <a:p>
            <a:pPr lvl="2"/>
            <a:r>
              <a:rPr lang="en-US" sz="3200" dirty="0" smtClean="0"/>
              <a:t>Example: Creating &amp; interpreting graphs</a:t>
            </a:r>
          </a:p>
          <a:p>
            <a:pPr lvl="2"/>
            <a:endParaRPr lang="en-US" sz="3200" dirty="0"/>
          </a:p>
          <a:p>
            <a:pPr lvl="1"/>
            <a:r>
              <a:rPr lang="en-US" sz="3200" b="1" dirty="0" smtClean="0"/>
              <a:t>Readiness</a:t>
            </a:r>
            <a:r>
              <a:rPr lang="en-US" sz="3200" dirty="0" smtClean="0"/>
              <a:t> for the next level/grade: entrance skills for the next course/grade level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Larry Ainsworth suggests: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sz="3200" b="1" dirty="0" smtClean="0"/>
              <a:t>School</a:t>
            </a:r>
          </a:p>
          <a:p>
            <a:pPr lvl="1">
              <a:buNone/>
            </a:pPr>
            <a:endParaRPr lang="en-US" sz="3200" b="1" dirty="0" smtClean="0"/>
          </a:p>
          <a:p>
            <a:pPr lvl="1"/>
            <a:r>
              <a:rPr lang="en-US" sz="3200" b="1" dirty="0" smtClean="0"/>
              <a:t> Life </a:t>
            </a:r>
          </a:p>
          <a:p>
            <a:pPr lvl="1">
              <a:buNone/>
            </a:pPr>
            <a:endParaRPr lang="en-US" sz="3200" b="1" dirty="0" smtClean="0"/>
          </a:p>
          <a:p>
            <a:pPr lvl="1"/>
            <a:r>
              <a:rPr lang="en-US" sz="3200" b="1" dirty="0" smtClean="0"/>
              <a:t>State Test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Using our Criteria identify which standards you would select as Power Standards</a:t>
            </a:r>
            <a:endParaRPr lang="en-US" sz="3600" b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Practice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Studies: Political Systems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066800" y="1524000"/>
          <a:ext cx="60198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838200"/>
                <a:gridCol w="762000"/>
                <a:gridCol w="685800"/>
                <a:gridCol w="838200"/>
                <a:gridCol w="838200"/>
                <a:gridCol w="914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9/10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11/12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Finalize Criteria</a:t>
            </a:r>
          </a:p>
          <a:p>
            <a:endParaRPr lang="en-US" dirty="0" smtClean="0"/>
          </a:p>
          <a:p>
            <a:r>
              <a:rPr lang="en-US" dirty="0" smtClean="0"/>
              <a:t>Practice ID power standards as curriculum groups</a:t>
            </a:r>
          </a:p>
          <a:p>
            <a:pPr lvl="1"/>
            <a:r>
              <a:rPr lang="en-US" dirty="0" smtClean="0"/>
              <a:t>Need copies of standards</a:t>
            </a:r>
          </a:p>
          <a:p>
            <a:pPr lvl="1"/>
            <a:r>
              <a:rPr lang="en-US" dirty="0" smtClean="0"/>
              <a:t>Sit by K-5 Curriculum Group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Prepare protocol for Sept 28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Inservice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Need to ID Curriculum Teams for all teachers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September 28 SI Afternoon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Meet at Departments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Explain  Power Standards</a:t>
            </a:r>
          </a:p>
          <a:p>
            <a:pPr lvl="1"/>
            <a:r>
              <a:rPr lang="en-US" dirty="0" smtClean="0"/>
              <a:t>What are the they?</a:t>
            </a:r>
          </a:p>
          <a:p>
            <a:pPr lvl="1"/>
            <a:r>
              <a:rPr lang="en-US" dirty="0" smtClean="0"/>
              <a:t>Why identify these?</a:t>
            </a:r>
          </a:p>
          <a:p>
            <a:pPr lvl="1"/>
            <a:r>
              <a:rPr lang="en-US" dirty="0" smtClean="0"/>
              <a:t>How does this fit with the work we have done?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Identification Process</a:t>
            </a:r>
          </a:p>
          <a:p>
            <a:pPr lvl="1"/>
            <a:r>
              <a:rPr lang="en-US" dirty="0" smtClean="0"/>
              <a:t>Individual</a:t>
            </a:r>
          </a:p>
          <a:p>
            <a:pPr lvl="1"/>
            <a:r>
              <a:rPr lang="en-US" dirty="0" smtClean="0"/>
              <a:t>Grade Level/Course Level</a:t>
            </a:r>
          </a:p>
          <a:p>
            <a:pPr lvl="1"/>
            <a:r>
              <a:rPr lang="en-US" smtClean="0"/>
              <a:t>Department as a whole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228600" y="304800"/>
          <a:ext cx="8305800" cy="6256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450"/>
                <a:gridCol w="2076450"/>
                <a:gridCol w="2076450"/>
                <a:gridCol w="2076450"/>
              </a:tblGrid>
              <a:tr h="8151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Math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Language Arts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Science/ Social</a:t>
                      </a:r>
                      <a:r>
                        <a:rPr lang="en-US" sz="2400" baseline="0" dirty="0" smtClean="0"/>
                        <a:t> Studies</a:t>
                      </a:r>
                      <a:endParaRPr lang="en-US" sz="2400" dirty="0"/>
                    </a:p>
                  </a:txBody>
                  <a:tcPr/>
                </a:tc>
              </a:tr>
              <a:tr h="905538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K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Jen Walcott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Janelle Niemeier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05538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1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Genia</a:t>
                      </a:r>
                      <a:r>
                        <a:rPr lang="en-US" baseline="0" dirty="0" smtClean="0"/>
                        <a:t> Workheiser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Susan Gradman, Jenna Bibb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Jennifer Donovan</a:t>
                      </a:r>
                      <a:endParaRPr lang="en-US" dirty="0"/>
                    </a:p>
                  </a:txBody>
                  <a:tcPr/>
                </a:tc>
              </a:tr>
              <a:tr h="905538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2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Linda Phillips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Kelsie Stahl, Stacy </a:t>
                      </a:r>
                      <a:r>
                        <a:rPr lang="en-US" dirty="0" err="1" smtClean="0"/>
                        <a:t>Lingenfetter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Jenny Lawless</a:t>
                      </a:r>
                      <a:endParaRPr lang="en-US" dirty="0"/>
                    </a:p>
                  </a:txBody>
                  <a:tcPr/>
                </a:tc>
              </a:tr>
              <a:tr h="905538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3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Amy Winkelmann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Natalie Lanser, Teresa Marquis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Katie Norbutas</a:t>
                      </a:r>
                      <a:endParaRPr lang="en-US" dirty="0"/>
                    </a:p>
                  </a:txBody>
                  <a:tcPr/>
                </a:tc>
              </a:tr>
              <a:tr h="905538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4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Karen Detering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Jane Collins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Amelia Miller</a:t>
                      </a:r>
                      <a:endParaRPr lang="en-US" dirty="0"/>
                    </a:p>
                  </a:txBody>
                  <a:tcPr/>
                </a:tc>
              </a:tr>
              <a:tr h="905538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5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NEED REP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DeAnna</a:t>
                      </a:r>
                      <a:r>
                        <a:rPr lang="en-US" baseline="0" dirty="0" smtClean="0"/>
                        <a:t> Begner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Stacy Combs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Summer Work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Collaborative Maps Created for:</a:t>
            </a:r>
          </a:p>
          <a:p>
            <a:pPr>
              <a:buNone/>
            </a:pPr>
            <a:endParaRPr lang="en-US" sz="3600" dirty="0" smtClean="0"/>
          </a:p>
          <a:p>
            <a:pPr lvl="1"/>
            <a:r>
              <a:rPr lang="en-US" sz="3600" dirty="0" smtClean="0"/>
              <a:t>Math</a:t>
            </a:r>
          </a:p>
          <a:p>
            <a:pPr lvl="1"/>
            <a:r>
              <a:rPr lang="en-US" sz="3600" dirty="0" smtClean="0"/>
              <a:t>Language Arts</a:t>
            </a:r>
          </a:p>
          <a:p>
            <a:pPr lvl="1"/>
            <a:r>
              <a:rPr lang="en-US" sz="3600" dirty="0" smtClean="0"/>
              <a:t>Social Studies</a:t>
            </a:r>
          </a:p>
          <a:p>
            <a:pPr lvl="1"/>
            <a:r>
              <a:rPr lang="en-US" sz="3600" dirty="0" smtClean="0"/>
              <a:t>Science (updates to previous work)</a:t>
            </a:r>
          </a:p>
          <a:p>
            <a:pPr lvl="1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hlinkClick r:id="rId2"/>
              </a:rPr>
              <a:t>http://dunlapcusd.rubiconatlas.org</a:t>
            </a:r>
            <a:endParaRPr lang="en-US" sz="3600" dirty="0" smtClean="0"/>
          </a:p>
          <a:p>
            <a:pPr lvl="1">
              <a:buNone/>
            </a:pPr>
            <a:endParaRPr lang="en-US" sz="3600" dirty="0" smtClean="0"/>
          </a:p>
          <a:p>
            <a:pPr lvl="1"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63" t="14583" r="13281" b="6250"/>
          <a:stretch>
            <a:fillRect/>
          </a:stretch>
        </p:blipFill>
        <p:spPr bwMode="auto">
          <a:xfrm>
            <a:off x="291766" y="228600"/>
            <a:ext cx="8852234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304800"/>
          <a:ext cx="8229600" cy="646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2284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PLC</a:t>
                      </a:r>
                      <a:r>
                        <a:rPr lang="en-US" sz="2400" baseline="0" dirty="0" smtClean="0"/>
                        <a:t> WORK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Building</a:t>
                      </a:r>
                      <a:r>
                        <a:rPr lang="en-US" sz="2400" baseline="0" dirty="0" smtClean="0"/>
                        <a:t> PLC Team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Grade/Course/</a:t>
                      </a:r>
                    </a:p>
                    <a:p>
                      <a:r>
                        <a:rPr lang="en-US" dirty="0" smtClean="0"/>
                        <a:t>Dept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PLC 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District</a:t>
                      </a:r>
                      <a:r>
                        <a:rPr lang="en-US" baseline="0" dirty="0" smtClean="0"/>
                        <a:t> PLC  Team</a:t>
                      </a:r>
                      <a:endParaRPr lang="en-US" dirty="0"/>
                    </a:p>
                  </a:txBody>
                  <a:tcPr/>
                </a:tc>
              </a:tr>
              <a:tr h="97100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Curriculum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SMART Goal (Skill)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Grade</a:t>
                      </a:r>
                      <a:r>
                        <a:rPr lang="en-US" sz="2000" baseline="0" dirty="0" smtClean="0"/>
                        <a:t> level/course discussion of what is taught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District</a:t>
                      </a:r>
                      <a:r>
                        <a:rPr lang="en-US" sz="2000" baseline="0" dirty="0" smtClean="0"/>
                        <a:t>  Subject and/or Course Curriculum Maps</a:t>
                      </a:r>
                      <a:endParaRPr lang="en-US" sz="2000" dirty="0"/>
                    </a:p>
                  </a:txBody>
                  <a:tcPr/>
                </a:tc>
              </a:tr>
              <a:tr h="35303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1867314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Assessment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Common</a:t>
                      </a:r>
                      <a:r>
                        <a:rPr lang="en-US" sz="2000" baseline="0" dirty="0" smtClean="0"/>
                        <a:t> Monitoring Tool for SMART Goal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Grade</a:t>
                      </a:r>
                      <a:r>
                        <a:rPr lang="en-US" sz="2000" baseline="0" dirty="0" smtClean="0"/>
                        <a:t> level/Course development of common formative assessments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District</a:t>
                      </a:r>
                      <a:r>
                        <a:rPr lang="en-US" sz="2000" baseline="0" dirty="0" smtClean="0"/>
                        <a:t> Common Formative  &amp; Summative  Assessment Development as indicated w/in the curriculum maps</a:t>
                      </a:r>
                      <a:endParaRPr lang="en-US" sz="2000" dirty="0"/>
                    </a:p>
                  </a:txBody>
                  <a:tcPr/>
                </a:tc>
              </a:tr>
              <a:tr h="35303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1317515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Instruction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Actions</a:t>
                      </a:r>
                      <a:r>
                        <a:rPr lang="en-US" sz="2000" baseline="0" dirty="0" smtClean="0"/>
                        <a:t> for Targeted SMART Goal </a:t>
                      </a:r>
                    </a:p>
                    <a:p>
                      <a:r>
                        <a:rPr lang="en-US" sz="2000" baseline="0" dirty="0" smtClean="0"/>
                        <a:t>(the Do of PDSA)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Grade</a:t>
                      </a:r>
                      <a:r>
                        <a:rPr lang="en-US" sz="2000" baseline="0" dirty="0" smtClean="0"/>
                        <a:t> level/Course discussion/</a:t>
                      </a:r>
                    </a:p>
                    <a:p>
                      <a:r>
                        <a:rPr lang="en-US" sz="2000" baseline="0" dirty="0" smtClean="0"/>
                        <a:t>implementation of instructional strategies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Instructional</a:t>
                      </a:r>
                      <a:r>
                        <a:rPr lang="en-US" sz="2000" baseline="0" dirty="0" smtClean="0"/>
                        <a:t> activities common across the grade level/course as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own Arrow 4"/>
          <p:cNvSpPr/>
          <p:nvPr/>
        </p:nvSpPr>
        <p:spPr>
          <a:xfrm>
            <a:off x="2895600" y="1447800"/>
            <a:ext cx="990600" cy="441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953000" y="1524000"/>
            <a:ext cx="990600" cy="441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7086600" y="1524000"/>
            <a:ext cx="990600" cy="441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8594" t="22917" r="6250" b="18750"/>
          <a:stretch>
            <a:fillRect/>
          </a:stretch>
        </p:blipFill>
        <p:spPr bwMode="auto">
          <a:xfrm>
            <a:off x="302683" y="609600"/>
            <a:ext cx="8767234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81000" y="304800"/>
          <a:ext cx="8229600" cy="646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2284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PLC</a:t>
                      </a:r>
                      <a:r>
                        <a:rPr lang="en-US" sz="2400" baseline="0" dirty="0" smtClean="0"/>
                        <a:t> WORK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Building</a:t>
                      </a:r>
                      <a:r>
                        <a:rPr lang="en-US" sz="2400" baseline="0" dirty="0" smtClean="0"/>
                        <a:t> PLC Team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Grade/Course/</a:t>
                      </a:r>
                    </a:p>
                    <a:p>
                      <a:r>
                        <a:rPr lang="en-US" dirty="0" smtClean="0"/>
                        <a:t>Dept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PLC 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District</a:t>
                      </a:r>
                      <a:r>
                        <a:rPr lang="en-US" baseline="0" dirty="0" smtClean="0"/>
                        <a:t> PLC  Team</a:t>
                      </a:r>
                      <a:endParaRPr lang="en-US" dirty="0"/>
                    </a:p>
                  </a:txBody>
                  <a:tcPr/>
                </a:tc>
              </a:tr>
              <a:tr h="97100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Curriculum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SMART Goal (Skill)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Grade</a:t>
                      </a:r>
                      <a:r>
                        <a:rPr lang="en-US" sz="2000" baseline="0" dirty="0" smtClean="0"/>
                        <a:t> level/course discussion of what is taught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District</a:t>
                      </a:r>
                      <a:r>
                        <a:rPr lang="en-US" sz="2000" baseline="0" dirty="0" smtClean="0"/>
                        <a:t>  Subject and/or Course Curriculum Maps</a:t>
                      </a:r>
                      <a:endParaRPr lang="en-US" sz="2000" dirty="0"/>
                    </a:p>
                  </a:txBody>
                  <a:tcPr/>
                </a:tc>
              </a:tr>
              <a:tr h="35303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1867314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Assessment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Common</a:t>
                      </a:r>
                      <a:r>
                        <a:rPr lang="en-US" sz="2000" baseline="0" dirty="0" smtClean="0"/>
                        <a:t> Monitoring Tool for SMART Goal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Grade</a:t>
                      </a:r>
                      <a:r>
                        <a:rPr lang="en-US" sz="2000" baseline="0" dirty="0" smtClean="0"/>
                        <a:t> level/Course development of common formative assessments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District</a:t>
                      </a:r>
                      <a:r>
                        <a:rPr lang="en-US" sz="2000" baseline="0" dirty="0" smtClean="0"/>
                        <a:t> Common Formative  &amp; Summative  Assessment Development as indicated w/in the curriculum maps</a:t>
                      </a:r>
                      <a:endParaRPr lang="en-US" sz="2000" dirty="0"/>
                    </a:p>
                  </a:txBody>
                  <a:tcPr/>
                </a:tc>
              </a:tr>
              <a:tr h="35303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1317515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Instruction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Actions</a:t>
                      </a:r>
                      <a:r>
                        <a:rPr lang="en-US" sz="2000" baseline="0" dirty="0" smtClean="0"/>
                        <a:t> for Targeted SMART Goal </a:t>
                      </a:r>
                    </a:p>
                    <a:p>
                      <a:r>
                        <a:rPr lang="en-US" sz="2000" baseline="0" dirty="0" smtClean="0"/>
                        <a:t>(the Do of PDSA)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Grade</a:t>
                      </a:r>
                      <a:r>
                        <a:rPr lang="en-US" sz="2000" baseline="0" dirty="0" smtClean="0"/>
                        <a:t> level/Course discussion/</a:t>
                      </a:r>
                    </a:p>
                    <a:p>
                      <a:r>
                        <a:rPr lang="en-US" sz="2000" baseline="0" dirty="0" smtClean="0"/>
                        <a:t>implementation of instructional strategies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Instructional</a:t>
                      </a:r>
                      <a:r>
                        <a:rPr lang="en-US" sz="2000" baseline="0" dirty="0" smtClean="0"/>
                        <a:t> activities common across the grade level/course as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own Arrow 4"/>
          <p:cNvSpPr/>
          <p:nvPr/>
        </p:nvSpPr>
        <p:spPr>
          <a:xfrm>
            <a:off x="2895600" y="1447800"/>
            <a:ext cx="990600" cy="441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953000" y="1524000"/>
            <a:ext cx="990600" cy="441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7086600" y="1524000"/>
            <a:ext cx="990600" cy="441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Beginning with the End in Mind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sz="3200" dirty="0" smtClean="0"/>
              <a:t>Identified Guaranteed and </a:t>
            </a:r>
          </a:p>
          <a:p>
            <a:pPr algn="ctr">
              <a:buNone/>
            </a:pPr>
            <a:r>
              <a:rPr lang="en-US" sz="3200" dirty="0" smtClean="0"/>
              <a:t>Viable Curriculum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PLC #1: What is it that we want all students to know &amp; be able to do?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	</a:t>
            </a:r>
            <a:r>
              <a:rPr lang="en-US" sz="3200" dirty="0" smtClean="0"/>
              <a:t>Common Formative Assessments</a:t>
            </a:r>
          </a:p>
          <a:p>
            <a:pPr algn="ctr">
              <a:buNone/>
            </a:pPr>
            <a:endParaRPr lang="en-US" sz="3200" dirty="0" smtClean="0"/>
          </a:p>
          <a:p>
            <a:endParaRPr lang="en-US" dirty="0" smtClean="0"/>
          </a:p>
          <a:p>
            <a:r>
              <a:rPr lang="en-US" dirty="0" smtClean="0"/>
              <a:t>PLC #2: How will we know that are students are learning?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96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Building the District Curriculum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Guaranteed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Viable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969963"/>
            <a:ext cx="4022725" cy="4114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>All students are taught the same content and skills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At similar times</a:t>
            </a:r>
          </a:p>
          <a:p>
            <a:pPr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With similar emphasis</a:t>
            </a:r>
          </a:p>
          <a:p>
            <a:pPr>
              <a:defRPr/>
            </a:pPr>
            <a:endParaRPr lang="en-US" dirty="0" smtClean="0"/>
          </a:p>
          <a:p>
            <a:pPr>
              <a:buFont typeface="Wingdings 2" pitchFamily="18" charset="2"/>
              <a:buNone/>
              <a:defRPr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4075" y="969963"/>
            <a:ext cx="4022725" cy="41148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Enduring</a:t>
            </a:r>
          </a:p>
          <a:p>
            <a:pPr lvl="1">
              <a:defRPr/>
            </a:pPr>
            <a:r>
              <a:rPr lang="en-US" dirty="0" smtClean="0"/>
              <a:t>Retain over time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Leverage</a:t>
            </a:r>
          </a:p>
          <a:p>
            <a:pPr lvl="1">
              <a:defRPr/>
            </a:pPr>
            <a:r>
              <a:rPr lang="en-US" dirty="0" smtClean="0"/>
              <a:t>Help in other curricular areas</a:t>
            </a:r>
          </a:p>
          <a:p>
            <a:pPr lvl="1">
              <a:buFont typeface="Verdana" pitchFamily="34" charset="0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Readiness for the next level</a:t>
            </a:r>
          </a:p>
          <a:p>
            <a:pPr>
              <a:defRPr/>
            </a:pPr>
            <a:endParaRPr lang="en-US" dirty="0" smtClean="0"/>
          </a:p>
          <a:p>
            <a:pPr lvl="2">
              <a:buFont typeface="Wingdings 2" pitchFamily="18" charset="2"/>
              <a:buNone/>
              <a:defRPr/>
            </a:pPr>
            <a:r>
              <a:rPr lang="en-US" dirty="0" smtClean="0"/>
              <a:t>	</a:t>
            </a:r>
          </a:p>
          <a:p>
            <a:pPr lvl="2">
              <a:buFont typeface="Wingdings 2" pitchFamily="18" charset="2"/>
              <a:buNone/>
              <a:defRPr/>
            </a:pPr>
            <a:r>
              <a:rPr lang="en-US" dirty="0" smtClean="0"/>
              <a:t>	(Learning by Doing, p. 65)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457200"/>
            <a:ext cx="37338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Guaranteed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457200"/>
            <a:ext cx="36576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Viable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1076</TotalTime>
  <Words>817</Words>
  <Application>Microsoft Office PowerPoint</Application>
  <PresentationFormat>On-screen Show (4:3)</PresentationFormat>
  <Paragraphs>255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Equity</vt:lpstr>
      <vt:lpstr>Curriculum Council</vt:lpstr>
      <vt:lpstr>Agenda</vt:lpstr>
      <vt:lpstr>Summer Work </vt:lpstr>
      <vt:lpstr>Slide 4</vt:lpstr>
      <vt:lpstr>Slide 5</vt:lpstr>
      <vt:lpstr>Slide 6</vt:lpstr>
      <vt:lpstr>Slide 7</vt:lpstr>
      <vt:lpstr>Beginning with the End in Mind</vt:lpstr>
      <vt:lpstr>Building the District Curriculum</vt:lpstr>
      <vt:lpstr>Common Assessment</vt:lpstr>
      <vt:lpstr>Why Common Assessments?</vt:lpstr>
      <vt:lpstr>Slide 12</vt:lpstr>
      <vt:lpstr>Slide 13</vt:lpstr>
      <vt:lpstr>The Process: A Standards-based comprehensive instruction &amp; assessment system</vt:lpstr>
      <vt:lpstr>STEP 1: What are Power Standards?</vt:lpstr>
      <vt:lpstr>Definitions</vt:lpstr>
      <vt:lpstr>Power Standard</vt:lpstr>
      <vt:lpstr>Standards</vt:lpstr>
      <vt:lpstr>Old Model:  We have to do it All</vt:lpstr>
      <vt:lpstr>Criteria for identifying Power Standards</vt:lpstr>
      <vt:lpstr>Elementary Dunlap Criteria</vt:lpstr>
      <vt:lpstr>Criteria for identifying Power Standards</vt:lpstr>
      <vt:lpstr>Simplified Criteria</vt:lpstr>
      <vt:lpstr>Practice </vt:lpstr>
      <vt:lpstr>Social Studies: Political Systems</vt:lpstr>
      <vt:lpstr>Next Meeting</vt:lpstr>
      <vt:lpstr>September 28 SI Afternoon</vt:lpstr>
      <vt:lpstr>Slide 28</vt:lpstr>
    </vt:vector>
  </TitlesOfParts>
  <Company>Dunlap School District 323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Standards</dc:title>
  <dc:creator>Bond, Ali</dc:creator>
  <cp:lastModifiedBy>abond</cp:lastModifiedBy>
  <cp:revision>24</cp:revision>
  <dcterms:created xsi:type="dcterms:W3CDTF">2011-07-25T01:02:55Z</dcterms:created>
  <dcterms:modified xsi:type="dcterms:W3CDTF">2011-09-12T13:34:13Z</dcterms:modified>
</cp:coreProperties>
</file>